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56" r:id="rId8"/>
    <p:sldId id="257" r:id="rId9"/>
    <p:sldId id="261" r:id="rId10"/>
    <p:sldId id="262" r:id="rId11"/>
    <p:sldId id="258" r:id="rId12"/>
    <p:sldId id="264" r:id="rId13"/>
    <p:sldId id="265" r:id="rId14"/>
    <p:sldId id="259" r:id="rId15"/>
    <p:sldId id="263" r:id="rId16"/>
    <p:sldId id="260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E0EA2-EC18-4EF1-913B-2C2E165DB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9D9DCB-9F60-4FB1-AF50-B4A48179F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DD61D8-B97F-4AB1-916E-FA126AA88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83F-5743-473F-8263-69C5CBA9EDEB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317E9E-F2CD-495E-B23D-358BE3287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6F5358-236B-49CF-978B-08AD696E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93BC-7BA0-4A40-AB63-16E28B8A2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8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29E46-F629-422D-8F7B-9745EEEB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545747-39C3-4B28-99E5-17DB524E8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7DC9A6-A6D0-4599-B13F-3B07BAD5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83F-5743-473F-8263-69C5CBA9EDEB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4E0B91-6947-417B-B298-4FD474C5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09B70D-E293-409B-9852-1C74BBCD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93BC-7BA0-4A40-AB63-16E28B8A2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80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2348051-18F7-4C26-8DFE-40B00C2DF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397DB5-10DF-4074-AB72-11967E99A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102A5D-2618-4F15-952E-CADE033A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83F-5743-473F-8263-69C5CBA9EDEB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B4BCBA-F99A-4507-8A31-A118DD0F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4CAFB8-1C21-4783-B6F4-40020E5E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93BC-7BA0-4A40-AB63-16E28B8A2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5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82C62-DA92-4704-B488-5D968094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5F6D85-5D7A-4517-879B-CF43D9E43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BA15A5-4E35-4101-99E3-339FCA4A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83F-5743-473F-8263-69C5CBA9EDEB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1F0909-78C6-4869-B48B-B2625196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8554C4-E284-4498-83DD-BDEE4DF6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93BC-7BA0-4A40-AB63-16E28B8A2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68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6B572-D451-40AE-BAB5-7D2058B0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6E42DA2-D961-4884-BAA6-D2F681C82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A877E9-7A6C-4869-8F4E-26A0A3C2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83F-5743-473F-8263-69C5CBA9EDEB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1014BD-3B4C-415E-9701-6C0879A0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BD040F-59B4-4ACA-9A26-7575562F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93BC-7BA0-4A40-AB63-16E28B8A2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61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E7D39-E391-4C3B-B9A9-192C3C91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1C5300-6DD1-417A-9E78-0EB0A8EFB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F449E54-80D8-45C2-9708-9DDCE9B64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81F892-02A4-406F-A286-46EF9A61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83F-5743-473F-8263-69C5CBA9EDEB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AE793C-B064-490E-9D3C-289EF333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FAC9B3-ECA9-41B8-9994-EC44CD87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93BC-7BA0-4A40-AB63-16E28B8A2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73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95DFA-12C5-43A0-A934-9CDD3C1B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BB96D03-3555-4BB4-86C5-9B7D8AF7B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E4FCADE-44EB-44AE-876C-F3A5CEB0F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BAC3D53-4270-4EBE-ADA4-11DE31E3A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FDD9644-6566-48FC-A87C-6C9A65C79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BB965B0-B5D9-4198-95A0-F6CD314A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83F-5743-473F-8263-69C5CBA9EDEB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AC16A8E-B241-4FF1-A2A6-023261C1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DACDD80-5603-499A-AF50-56093876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93BC-7BA0-4A40-AB63-16E28B8A2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0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364D4-3690-49A0-A800-6622B82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9779B0D-242E-4AD8-8252-6959D8B5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83F-5743-473F-8263-69C5CBA9EDEB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6DF046-49DA-4D52-B5B9-2184B371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055B2B-A390-4BB0-A317-B5352ADF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93BC-7BA0-4A40-AB63-16E28B8A2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97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BD2399-A714-4818-BCCB-25E4CE65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83F-5743-473F-8263-69C5CBA9EDEB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445417E-1CE3-420D-A0E8-EAB652DA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4D7C3F-96F8-4B75-8A08-36A8468C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93BC-7BA0-4A40-AB63-16E28B8A2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90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9821D-E85B-404A-9ED5-AF12DCA2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07227A-2EA9-4860-AD6E-35E21AC96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C6221CD-B0D2-4077-96A8-99AC3ED76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B4B31A-DAFA-4887-B940-C4AD9BC7C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83F-5743-473F-8263-69C5CBA9EDEB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B43D45-2918-43BF-AF8C-22174442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51699A-580D-4E18-A48E-166A9125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93BC-7BA0-4A40-AB63-16E28B8A2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19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DB8DB-0410-4017-AE95-29261174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534A052-31A8-4815-9C3A-A5E79C1EF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D35BAFF-CE4A-4761-B1FD-0F794E83F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284C7B-E06D-4D91-B2F2-772A2E8C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83F-5743-473F-8263-69C5CBA9EDEB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9124C2-3B40-4D4C-9519-95E2C611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41414E-36D9-4BCE-B6BA-95BE2D9D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93BC-7BA0-4A40-AB63-16E28B8A2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22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9EDFF32-F267-4A34-B537-1D1E8A50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0414C37-3262-4F05-BCB8-327661325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5DAD7E-29C8-4792-827B-25D3E6A20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DB83F-5743-473F-8263-69C5CBA9EDEB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39ABCB-5C19-487C-8AA0-7B78D127A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4B43C8-4092-4564-B857-4BE1807B8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793BC-7BA0-4A40-AB63-16E28B8A2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09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98C00-9E6C-40EE-99BD-5932B7FD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DÚ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890DA69-19EB-446B-9737-F5AAA69BD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444" y="2008361"/>
            <a:ext cx="9393760" cy="42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1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E7985-11A5-446C-9A85-0E3E6709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Vzorec glukosy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F87C26B-B097-4F4C-B586-41A2C0B99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415" y="1968916"/>
            <a:ext cx="5317945" cy="431415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AF13B60-E007-4383-B28A-C7AA72AF4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162" y="1632913"/>
            <a:ext cx="3068236" cy="46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03866-9CF5-4F68-B12A-8D2A5C9E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cs-CZ" b="1" dirty="0"/>
              <a:t>MONOSACHARIDY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AD68D6-9332-4DB8-A8ED-51F4371AF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3192"/>
            <a:ext cx="10219441" cy="491377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GLUKOSA  </a:t>
            </a:r>
            <a:r>
              <a:rPr lang="cs-CZ" dirty="0"/>
              <a:t>          C</a:t>
            </a:r>
            <a:r>
              <a:rPr lang="cs-CZ" baseline="-25000" dirty="0"/>
              <a:t>6</a:t>
            </a:r>
            <a:r>
              <a:rPr lang="cs-CZ" dirty="0"/>
              <a:t>H</a:t>
            </a:r>
            <a:r>
              <a:rPr lang="cs-CZ" baseline="-25000" dirty="0"/>
              <a:t>12</a:t>
            </a:r>
            <a:r>
              <a:rPr lang="cs-CZ" dirty="0"/>
              <a:t>O</a:t>
            </a:r>
            <a:r>
              <a:rPr lang="cs-CZ" baseline="-25000" dirty="0"/>
              <a:t>6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ovoce, vinná réva,  rostlinné šťávy, v krvi (hladina vyšší - cukrovka)</a:t>
            </a:r>
          </a:p>
          <a:p>
            <a:r>
              <a:rPr lang="cs-CZ" dirty="0"/>
              <a:t>vzniká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fotosyntézou</a:t>
            </a:r>
          </a:p>
          <a:p>
            <a:r>
              <a:rPr lang="cs-CZ" dirty="0"/>
              <a:t>     CO</a:t>
            </a:r>
            <a:r>
              <a:rPr lang="cs-CZ" baseline="-25000" dirty="0"/>
              <a:t>2</a:t>
            </a:r>
            <a:r>
              <a:rPr lang="cs-CZ" dirty="0"/>
              <a:t>    +     H</a:t>
            </a:r>
            <a:r>
              <a:rPr lang="cs-CZ" baseline="-25000" dirty="0"/>
              <a:t>2</a:t>
            </a:r>
            <a:r>
              <a:rPr lang="cs-CZ" dirty="0"/>
              <a:t>O                              C</a:t>
            </a:r>
            <a:r>
              <a:rPr lang="cs-CZ" baseline="-25000" dirty="0"/>
              <a:t>6</a:t>
            </a:r>
            <a:r>
              <a:rPr lang="cs-CZ" dirty="0"/>
              <a:t>H</a:t>
            </a:r>
            <a:r>
              <a:rPr lang="cs-CZ" baseline="-25000" dirty="0"/>
              <a:t>12</a:t>
            </a:r>
            <a:r>
              <a:rPr lang="cs-CZ" dirty="0"/>
              <a:t>O</a:t>
            </a:r>
            <a:r>
              <a:rPr lang="cs-CZ" baseline="-25000" dirty="0"/>
              <a:t>6</a:t>
            </a:r>
            <a:r>
              <a:rPr lang="cs-CZ" dirty="0"/>
              <a:t>    +     O</a:t>
            </a:r>
            <a:r>
              <a:rPr lang="cs-CZ" baseline="-25000" dirty="0"/>
              <a:t>2</a:t>
            </a:r>
          </a:p>
          <a:p>
            <a:endParaRPr lang="cs-CZ" dirty="0"/>
          </a:p>
          <a:p>
            <a:r>
              <a:rPr lang="cs-CZ" dirty="0"/>
              <a:t>v těle živočichů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při trávení živin </a:t>
            </a:r>
            <a:r>
              <a:rPr lang="cs-CZ" dirty="0"/>
              <a:t>z potravy</a:t>
            </a:r>
          </a:p>
          <a:p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0C1158F6-C01A-489E-A789-7DDC20953A72}"/>
              </a:ext>
            </a:extLst>
          </p:cNvPr>
          <p:cNvCxnSpPr/>
          <p:nvPr/>
        </p:nvCxnSpPr>
        <p:spPr>
          <a:xfrm>
            <a:off x="4100659" y="3836710"/>
            <a:ext cx="1470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01B5AD35-9211-48F1-BAB7-40EACB370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733" y="3495595"/>
            <a:ext cx="2575987" cy="268136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AC96DC5-14F9-4012-8105-82561CC3BF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824"/>
          <a:stretch/>
        </p:blipFill>
        <p:spPr>
          <a:xfrm>
            <a:off x="7602619" y="203877"/>
            <a:ext cx="3182823" cy="23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F5A630-E6FC-40C8-B5F9-F59DFCB8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Glukosa - využití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505483-0C7E-4ED7-9D5B-B347F6512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Výroba etanolu, kyseliny citrónové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Výživa v nemocnicích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F786F8-C643-415B-9A4E-1B65E344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853" y="681037"/>
            <a:ext cx="2747963" cy="27479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8CD875E-B815-41C5-A3DC-C6BA104B3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452" y="1690688"/>
            <a:ext cx="2076401" cy="13817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0DFDACE-9EAB-482F-8E67-4224CEEF7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484" y="3666812"/>
            <a:ext cx="1771650" cy="26289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2E0C40-9216-453C-B9A5-24D349DCF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505" y="3015014"/>
            <a:ext cx="2605039" cy="347786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2599786-BA16-431D-94B4-B0B9E7047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708" y="405733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9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8BD15-A0E8-428C-84C1-EDA431B6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Vyšší hladina cukru v krvi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27F784C-60E0-4A34-9EA4-DC9833D9D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224" y="1825821"/>
            <a:ext cx="4585846" cy="485931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D95251D-E5C7-4F44-85E0-73DEC9F01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165" y="172863"/>
            <a:ext cx="3836378" cy="215555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F484546-E9D8-4F0E-87C4-6C217EE4D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493" y="2143762"/>
            <a:ext cx="3799246" cy="223027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18A7C3-12C2-4A70-B5AF-A023E2CF2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797" y="4096088"/>
            <a:ext cx="3601030" cy="23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7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88687-0B79-418A-A5A9-3FAD03F0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MONOSACHARIDY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BD33A9-158F-40C1-BAB1-47130E3ED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solidFill>
                  <a:schemeClr val="accent4">
                    <a:lumMod val="75000"/>
                  </a:schemeClr>
                </a:solidFill>
              </a:rPr>
              <a:t>FRUKTOSA       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cs-CZ" baseline="-25000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H</a:t>
            </a:r>
            <a:r>
              <a:rPr lang="cs-CZ" baseline="-25000" dirty="0">
                <a:solidFill>
                  <a:schemeClr val="accent4">
                    <a:lumMod val="75000"/>
                  </a:schemeClr>
                </a:solidFill>
              </a:rPr>
              <a:t>12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cs-CZ" baseline="-25000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cs-CZ" dirty="0"/>
          </a:p>
          <a:p>
            <a:r>
              <a:rPr lang="cs-CZ" dirty="0"/>
              <a:t>= OVOCNÝ CUKR</a:t>
            </a:r>
          </a:p>
          <a:p>
            <a:r>
              <a:rPr lang="cs-CZ" dirty="0"/>
              <a:t>Bílá krystalická látka, rozpustná ve vodě</a:t>
            </a:r>
          </a:p>
          <a:p>
            <a:r>
              <a:rPr lang="cs-CZ" dirty="0"/>
              <a:t>V OVOCI, V MEDU</a:t>
            </a:r>
          </a:p>
          <a:p>
            <a:r>
              <a:rPr lang="cs-CZ" dirty="0"/>
              <a:t>O 30 % SLADŠÍ NEŽ SACHARÓZA (běžný cukr)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9F4303-8929-4E17-BFEE-097316B02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416" y="365125"/>
            <a:ext cx="3553905" cy="37007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3337EF0-5F02-4CA7-865B-84DF5B334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504" y="276853"/>
            <a:ext cx="2383656" cy="309754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52A437-E2B4-4505-9BBC-467A6A67F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647" y="4200822"/>
            <a:ext cx="3424238" cy="23502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67D2CCD-15B7-45E6-A246-86296F734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775" y="4864475"/>
            <a:ext cx="2736161" cy="17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3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0F2E3-A359-43A3-90E2-B69FAD79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/>
              <a:t>Rozdíl ve vzorcích- </a:t>
            </a:r>
            <a:r>
              <a:rPr lang="cs-CZ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od glukózy se liší postavením </a:t>
            </a:r>
            <a:r>
              <a:rPr lang="cs-CZ" sz="28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ketonové</a:t>
            </a:r>
            <a:r>
              <a:rPr lang="cs-CZ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skupiny   							c=o</a:t>
            </a:r>
            <a:br>
              <a:rPr lang="cs-CZ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cs-CZ" dirty="0"/>
              <a:t>-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EB60BD0-7808-45CD-A9E2-DFB8DE02D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742" y="1547643"/>
            <a:ext cx="5374310" cy="451880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9A776CA-8D66-4B70-9581-5F0488E5E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361" y="1805345"/>
            <a:ext cx="5213021" cy="37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65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767CD-FCDC-4C34-9BA3-6F264E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MONOSACHARIDY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2ACEEF-4E24-4ABE-A782-98B066EEE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Název v křížovce?????</a:t>
            </a:r>
          </a:p>
          <a:p>
            <a:endParaRPr lang="cs-CZ" dirty="0"/>
          </a:p>
          <a:p>
            <a:r>
              <a:rPr lang="cs-CZ" dirty="0"/>
              <a:t>= MLÉČNÝ CUKR</a:t>
            </a:r>
          </a:p>
          <a:p>
            <a:r>
              <a:rPr lang="cs-CZ" dirty="0"/>
              <a:t>obsažen v mléce savců</a:t>
            </a:r>
          </a:p>
          <a:p>
            <a:r>
              <a:rPr lang="cs-CZ" dirty="0"/>
              <a:t>nemá sladkou chuť</a:t>
            </a:r>
          </a:p>
          <a:p>
            <a:r>
              <a:rPr lang="cs-CZ" dirty="0"/>
              <a:t>Poruchy trávení?????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8500E4-07B1-47C9-B278-496A2E40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208" y="1146895"/>
            <a:ext cx="3516248" cy="35162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CBE5DBB-247E-466D-9508-6E94D9F2B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703" y="4353441"/>
            <a:ext cx="3796633" cy="21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B65FC-7526-4221-B116-C7414EEC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Sacharidy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C0F0DE-1DE6-42AC-B97D-122720F13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2874"/>
            <a:ext cx="10728489" cy="4744089"/>
          </a:xfrm>
        </p:spPr>
        <p:txBody>
          <a:bodyPr>
            <a:normAutofit fontScale="85000" lnSpcReduction="20000"/>
          </a:bodyPr>
          <a:lstStyle/>
          <a:p>
            <a:r>
              <a:rPr lang="cs-CZ" sz="1800" dirty="0"/>
              <a:t>přírodní látky, organické, složené z atomů C, H, a O</a:t>
            </a:r>
          </a:p>
          <a:p>
            <a:pPr marL="0" indent="0">
              <a:buNone/>
            </a:pPr>
            <a:r>
              <a:rPr lang="cs-CZ" sz="1800" dirty="0"/>
              <a:t>Rozdělení:    monosacharidy</a:t>
            </a:r>
          </a:p>
          <a:p>
            <a:r>
              <a:rPr lang="cs-CZ" sz="1800" dirty="0"/>
              <a:t>                   disacharidy</a:t>
            </a:r>
          </a:p>
          <a:p>
            <a:r>
              <a:rPr lang="cs-CZ" sz="1800" dirty="0"/>
              <a:t>                   polysacharidy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accent4">
                    <a:lumMod val="75000"/>
                  </a:schemeClr>
                </a:solidFill>
              </a:rPr>
              <a:t>MONOSACHARIDY</a:t>
            </a:r>
          </a:p>
          <a:p>
            <a:pPr>
              <a:buFontTx/>
              <a:buChar char="-"/>
            </a:pPr>
            <a:r>
              <a:rPr lang="cs-CZ" sz="1800" dirty="0"/>
              <a:t>obsahují jednu stavební jednotku, 6 atomů uhlíku, více – OH skupin</a:t>
            </a:r>
          </a:p>
          <a:p>
            <a:pPr>
              <a:buFontTx/>
              <a:buChar char="-"/>
            </a:pPr>
            <a:r>
              <a:rPr lang="cs-CZ" sz="1800" dirty="0"/>
              <a:t>bílé krystalické látky, rozpustné ve vodě, sladké</a:t>
            </a:r>
          </a:p>
          <a:p>
            <a:pPr>
              <a:buFontTx/>
              <a:buChar char="-"/>
            </a:pPr>
            <a:r>
              <a:rPr lang="cs-CZ" sz="1800" dirty="0"/>
              <a:t>GLUKOSA= hroznový, krevní cukr</a:t>
            </a:r>
          </a:p>
          <a:p>
            <a:pPr>
              <a:buFontTx/>
              <a:buChar char="-"/>
            </a:pPr>
            <a:r>
              <a:rPr lang="cs-CZ" sz="1800" dirty="0"/>
              <a:t>                    výskyt: ovoce, med</a:t>
            </a:r>
          </a:p>
          <a:p>
            <a:pPr>
              <a:buFontTx/>
              <a:buChar char="-"/>
            </a:pPr>
            <a:r>
              <a:rPr lang="cs-CZ" sz="1800" dirty="0"/>
              <a:t>                    vznik fotosyntézou   </a:t>
            </a:r>
            <a:r>
              <a:rPr lang="cs-CZ" sz="1000" dirty="0"/>
              <a:t> </a:t>
            </a:r>
            <a:r>
              <a:rPr lang="cs-CZ" sz="1400" dirty="0"/>
              <a:t>CO</a:t>
            </a:r>
            <a:r>
              <a:rPr lang="cs-CZ" sz="1400" baseline="-25000" dirty="0"/>
              <a:t>2</a:t>
            </a:r>
            <a:r>
              <a:rPr lang="cs-CZ" sz="1400" dirty="0"/>
              <a:t>    +     H</a:t>
            </a:r>
            <a:r>
              <a:rPr lang="cs-CZ" sz="1400" baseline="-25000" dirty="0"/>
              <a:t>2</a:t>
            </a:r>
            <a:r>
              <a:rPr lang="cs-CZ" sz="1400" dirty="0"/>
              <a:t>O                              C</a:t>
            </a:r>
            <a:r>
              <a:rPr lang="cs-CZ" sz="1400" baseline="-25000" dirty="0"/>
              <a:t>6</a:t>
            </a:r>
            <a:r>
              <a:rPr lang="cs-CZ" sz="1400" dirty="0"/>
              <a:t>H</a:t>
            </a:r>
            <a:r>
              <a:rPr lang="cs-CZ" sz="1400" baseline="-25000" dirty="0"/>
              <a:t>12</a:t>
            </a:r>
            <a:r>
              <a:rPr lang="cs-CZ" sz="1400" dirty="0"/>
              <a:t>O</a:t>
            </a:r>
            <a:r>
              <a:rPr lang="cs-CZ" sz="1400" baseline="-25000" dirty="0"/>
              <a:t>6</a:t>
            </a:r>
            <a:r>
              <a:rPr lang="cs-CZ" sz="1400" dirty="0"/>
              <a:t>    +     O</a:t>
            </a:r>
            <a:r>
              <a:rPr lang="cs-CZ" sz="1400" baseline="-25000" dirty="0"/>
              <a:t>2</a:t>
            </a:r>
            <a:endParaRPr lang="cs-CZ" sz="1000" baseline="-25000" dirty="0"/>
          </a:p>
          <a:p>
            <a:pPr>
              <a:buFontTx/>
              <a:buChar char="-"/>
            </a:pPr>
            <a:r>
              <a:rPr lang="cs-CZ" sz="1400" dirty="0"/>
              <a:t>                          využití: výroba etanolu, výživa do těla při vyčerpání, zdroj energie v těle</a:t>
            </a:r>
          </a:p>
          <a:p>
            <a:pPr>
              <a:buFontTx/>
              <a:buChar char="-"/>
            </a:pPr>
            <a:r>
              <a:rPr lang="cs-CZ" sz="1800" dirty="0"/>
              <a:t>FRUKTOSA C</a:t>
            </a:r>
            <a:r>
              <a:rPr lang="cs-CZ" sz="1800" baseline="-25000" dirty="0"/>
              <a:t>6</a:t>
            </a:r>
            <a:r>
              <a:rPr lang="cs-CZ" sz="1800" dirty="0"/>
              <a:t>H</a:t>
            </a:r>
            <a:r>
              <a:rPr lang="cs-CZ" sz="1800" baseline="-25000" dirty="0"/>
              <a:t>12</a:t>
            </a:r>
            <a:r>
              <a:rPr lang="cs-CZ" sz="1800" dirty="0"/>
              <a:t>O</a:t>
            </a:r>
            <a:r>
              <a:rPr lang="cs-CZ" sz="1800" baseline="-25000" dirty="0"/>
              <a:t>6</a:t>
            </a:r>
          </a:p>
          <a:p>
            <a:pPr lvl="1">
              <a:buFontTx/>
              <a:buChar char="-"/>
            </a:pPr>
            <a:r>
              <a:rPr lang="cs-CZ" sz="1500" dirty="0"/>
              <a:t>Ovocný cukr</a:t>
            </a:r>
          </a:p>
          <a:p>
            <a:pPr lvl="1">
              <a:buFontTx/>
              <a:buChar char="-"/>
            </a:pPr>
            <a:r>
              <a:rPr lang="cs-CZ" sz="1500" dirty="0"/>
              <a:t>Výskyt ovoce, med</a:t>
            </a:r>
          </a:p>
          <a:p>
            <a:pPr lvl="1">
              <a:buFontTx/>
              <a:buChar char="-"/>
            </a:pPr>
            <a:r>
              <a:rPr lang="cs-CZ" sz="1500" dirty="0"/>
              <a:t>Vznik fotosyntézou</a:t>
            </a:r>
            <a:endParaRPr lang="cs-CZ" sz="1400" dirty="0"/>
          </a:p>
          <a:p>
            <a:pPr>
              <a:buFontTx/>
              <a:buChar char="-"/>
            </a:pPr>
            <a:r>
              <a:rPr lang="cs-CZ" sz="1800" dirty="0"/>
              <a:t>??? (tajenka) C</a:t>
            </a:r>
            <a:r>
              <a:rPr lang="cs-CZ" sz="1800" baseline="-25000" dirty="0"/>
              <a:t>6</a:t>
            </a:r>
            <a:r>
              <a:rPr lang="cs-CZ" sz="1800" dirty="0"/>
              <a:t>H</a:t>
            </a:r>
            <a:r>
              <a:rPr lang="cs-CZ" sz="1800" baseline="-25000" dirty="0"/>
              <a:t>12</a:t>
            </a:r>
            <a:r>
              <a:rPr lang="cs-CZ" sz="1800" dirty="0"/>
              <a:t>O</a:t>
            </a:r>
            <a:r>
              <a:rPr lang="cs-CZ" sz="1800" baseline="-25000" dirty="0"/>
              <a:t>6</a:t>
            </a:r>
          </a:p>
          <a:p>
            <a:pPr lvl="1">
              <a:buFontTx/>
              <a:buChar char="-"/>
            </a:pPr>
            <a:r>
              <a:rPr lang="cs-CZ" sz="1900" baseline="-25000" dirty="0"/>
              <a:t>Mléčný cukr, není sladký</a:t>
            </a:r>
            <a:endParaRPr lang="cs-CZ" sz="1900" dirty="0"/>
          </a:p>
          <a:p>
            <a:pPr>
              <a:buFontTx/>
              <a:buChar char="-"/>
            </a:pP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08A146C-1747-4E42-8904-EFA7D3E86B74}"/>
              </a:ext>
            </a:extLst>
          </p:cNvPr>
          <p:cNvCxnSpPr/>
          <p:nvPr/>
        </p:nvCxnSpPr>
        <p:spPr>
          <a:xfrm>
            <a:off x="4729113" y="4138368"/>
            <a:ext cx="6033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17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E61D8-EF50-4E35-B96C-FDC9584E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42A990-78A0-4FF3-BDDF-2985385B9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Vylušti tajenku……..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F28EFC2-6DE2-4D9A-8707-08A341C1F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265948"/>
              </p:ext>
            </p:extLst>
          </p:nvPr>
        </p:nvGraphicFramePr>
        <p:xfrm>
          <a:off x="6096000" y="1225485"/>
          <a:ext cx="4622275" cy="2950591"/>
        </p:xfrm>
        <a:graphic>
          <a:graphicData uri="http://schemas.openxmlformats.org/drawingml/2006/table">
            <a:tbl>
              <a:tblPr/>
              <a:tblGrid>
                <a:gridCol w="580810">
                  <a:extLst>
                    <a:ext uri="{9D8B030D-6E8A-4147-A177-3AD203B41FA5}">
                      <a16:colId xmlns:a16="http://schemas.microsoft.com/office/drawing/2014/main" val="2462660284"/>
                    </a:ext>
                  </a:extLst>
                </a:gridCol>
                <a:gridCol w="314605">
                  <a:extLst>
                    <a:ext uri="{9D8B030D-6E8A-4147-A177-3AD203B41FA5}">
                      <a16:colId xmlns:a16="http://schemas.microsoft.com/office/drawing/2014/main" val="1481927349"/>
                    </a:ext>
                  </a:extLst>
                </a:gridCol>
                <a:gridCol w="314605">
                  <a:extLst>
                    <a:ext uri="{9D8B030D-6E8A-4147-A177-3AD203B41FA5}">
                      <a16:colId xmlns:a16="http://schemas.microsoft.com/office/drawing/2014/main" val="2444047694"/>
                    </a:ext>
                  </a:extLst>
                </a:gridCol>
                <a:gridCol w="314605">
                  <a:extLst>
                    <a:ext uri="{9D8B030D-6E8A-4147-A177-3AD203B41FA5}">
                      <a16:colId xmlns:a16="http://schemas.microsoft.com/office/drawing/2014/main" val="2001093537"/>
                    </a:ext>
                  </a:extLst>
                </a:gridCol>
                <a:gridCol w="314605">
                  <a:extLst>
                    <a:ext uri="{9D8B030D-6E8A-4147-A177-3AD203B41FA5}">
                      <a16:colId xmlns:a16="http://schemas.microsoft.com/office/drawing/2014/main" val="251800684"/>
                    </a:ext>
                  </a:extLst>
                </a:gridCol>
                <a:gridCol w="314605">
                  <a:extLst>
                    <a:ext uri="{9D8B030D-6E8A-4147-A177-3AD203B41FA5}">
                      <a16:colId xmlns:a16="http://schemas.microsoft.com/office/drawing/2014/main" val="601700782"/>
                    </a:ext>
                  </a:extLst>
                </a:gridCol>
                <a:gridCol w="314605">
                  <a:extLst>
                    <a:ext uri="{9D8B030D-6E8A-4147-A177-3AD203B41FA5}">
                      <a16:colId xmlns:a16="http://schemas.microsoft.com/office/drawing/2014/main" val="4093337056"/>
                    </a:ext>
                  </a:extLst>
                </a:gridCol>
                <a:gridCol w="314605">
                  <a:extLst>
                    <a:ext uri="{9D8B030D-6E8A-4147-A177-3AD203B41FA5}">
                      <a16:colId xmlns:a16="http://schemas.microsoft.com/office/drawing/2014/main" val="991613835"/>
                    </a:ext>
                  </a:extLst>
                </a:gridCol>
                <a:gridCol w="314605">
                  <a:extLst>
                    <a:ext uri="{9D8B030D-6E8A-4147-A177-3AD203B41FA5}">
                      <a16:colId xmlns:a16="http://schemas.microsoft.com/office/drawing/2014/main" val="1884789456"/>
                    </a:ext>
                  </a:extLst>
                </a:gridCol>
                <a:gridCol w="314605">
                  <a:extLst>
                    <a:ext uri="{9D8B030D-6E8A-4147-A177-3AD203B41FA5}">
                      <a16:colId xmlns:a16="http://schemas.microsoft.com/office/drawing/2014/main" val="2318785422"/>
                    </a:ext>
                  </a:extLst>
                </a:gridCol>
                <a:gridCol w="314605">
                  <a:extLst>
                    <a:ext uri="{9D8B030D-6E8A-4147-A177-3AD203B41FA5}">
                      <a16:colId xmlns:a16="http://schemas.microsoft.com/office/drawing/2014/main" val="3151639343"/>
                    </a:ext>
                  </a:extLst>
                </a:gridCol>
                <a:gridCol w="314605">
                  <a:extLst>
                    <a:ext uri="{9D8B030D-6E8A-4147-A177-3AD203B41FA5}">
                      <a16:colId xmlns:a16="http://schemas.microsoft.com/office/drawing/2014/main" val="2954517787"/>
                    </a:ext>
                  </a:extLst>
                </a:gridCol>
                <a:gridCol w="580810">
                  <a:extLst>
                    <a:ext uri="{9D8B030D-6E8A-4147-A177-3AD203B41FA5}">
                      <a16:colId xmlns:a16="http://schemas.microsoft.com/office/drawing/2014/main" val="3742342857"/>
                    </a:ext>
                  </a:extLst>
                </a:gridCol>
              </a:tblGrid>
              <a:tr h="29864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676981"/>
                  </a:ext>
                </a:extLst>
              </a:tr>
              <a:tr h="29864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570956"/>
                  </a:ext>
                </a:extLst>
              </a:tr>
              <a:tr h="29864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419212"/>
                  </a:ext>
                </a:extLst>
              </a:tr>
              <a:tr h="27276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215839"/>
                  </a:ext>
                </a:extLst>
              </a:tr>
              <a:tr h="29864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926741"/>
                  </a:ext>
                </a:extLst>
              </a:tr>
              <a:tr h="29864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2276"/>
                  </a:ext>
                </a:extLst>
              </a:tr>
              <a:tr h="29864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835262"/>
                  </a:ext>
                </a:extLst>
              </a:tr>
              <a:tr h="29864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893479"/>
                  </a:ext>
                </a:extLst>
              </a:tr>
              <a:tr h="29864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580046"/>
                  </a:ext>
                </a:extLst>
              </a:tr>
              <a:tr h="28868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404248"/>
                  </a:ext>
                </a:extLst>
              </a:tr>
            </a:tbl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EA17A5D9-0799-4690-8F01-3E0CF3D25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129975"/>
              </p:ext>
            </p:extLst>
          </p:nvPr>
        </p:nvGraphicFramePr>
        <p:xfrm>
          <a:off x="940383" y="3496399"/>
          <a:ext cx="5155617" cy="2680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3663913" imgH="1905176" progId="Excel.Sheet.12">
                  <p:embed/>
                </p:oleObj>
              </mc:Choice>
              <mc:Fallback>
                <p:oleObj name="Worksheet" r:id="rId3" imgW="3663913" imgH="190517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0383" y="3496399"/>
                        <a:ext cx="5155617" cy="2680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625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B08C3-762B-4BB4-86E6-9B68B221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hodiny – str. 82- 83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04C02B-CA33-4468-9FBE-4535FF8CC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</a:t>
            </a:r>
            <a:r>
              <a:rPr lang="cs-CZ" dirty="0" err="1"/>
              <a:t>galaktosemie</a:t>
            </a:r>
            <a:r>
              <a:rPr lang="cs-CZ" dirty="0"/>
              <a:t>?</a:t>
            </a:r>
          </a:p>
          <a:p>
            <a:r>
              <a:rPr lang="cs-CZ" dirty="0"/>
              <a:t>Z jakých monosacharidů se skládá med? Kolik procent monosacharidů obsahuje?</a:t>
            </a:r>
          </a:p>
          <a:p>
            <a:r>
              <a:rPr lang="cs-CZ" dirty="0"/>
              <a:t>Jaká je sladivost </a:t>
            </a:r>
            <a:r>
              <a:rPr lang="cs-CZ" dirty="0" err="1"/>
              <a:t>fruktosy</a:t>
            </a:r>
            <a:r>
              <a:rPr lang="cs-CZ" dirty="0"/>
              <a:t>?</a:t>
            </a:r>
          </a:p>
          <a:p>
            <a:r>
              <a:rPr lang="cs-CZ" dirty="0"/>
              <a:t>Jaká je denní dávka glukosy do těla?</a:t>
            </a:r>
          </a:p>
          <a:p>
            <a:r>
              <a:rPr lang="cs-CZ" dirty="0"/>
              <a:t>Co je dextrosa a </a:t>
            </a:r>
            <a:r>
              <a:rPr lang="cs-CZ" dirty="0" err="1"/>
              <a:t>levulosa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216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0B42D-A700-44A2-AEC0-46676427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lipidy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37ACAF-F849-4DA5-84D3-5BAD2C11D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TUKY</a:t>
            </a:r>
          </a:p>
          <a:p>
            <a:endParaRPr lang="cs-CZ" dirty="0"/>
          </a:p>
          <a:p>
            <a:r>
              <a:rPr lang="cs-CZ" dirty="0"/>
              <a:t>OLEJE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VOSKY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50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BE7B6-D573-4697-BCE0-BF1C86330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945"/>
            <a:ext cx="10515600" cy="88227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Lipidy  - tuky, oleje, vosky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65E30B-46D3-4A32-97FA-A1CD54930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710"/>
            <a:ext cx="11576902" cy="4914541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TUKY</a:t>
            </a:r>
          </a:p>
          <a:p>
            <a:r>
              <a:rPr lang="cs-CZ" dirty="0"/>
              <a:t>VZNIKAJÍ živých organismech, zásoba energie</a:t>
            </a:r>
          </a:p>
          <a:p>
            <a:endParaRPr lang="cs-CZ" dirty="0"/>
          </a:p>
          <a:p>
            <a:r>
              <a:rPr lang="cs-CZ" dirty="0"/>
              <a:t>glycerol + mastná kyselina 				tuk   		+	voda</a:t>
            </a:r>
          </a:p>
          <a:p>
            <a:endParaRPr lang="cs-CZ" dirty="0"/>
          </a:p>
          <a:p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-	O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cs-CZ" dirty="0"/>
              <a:t>		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HO</a:t>
            </a:r>
            <a:r>
              <a:rPr lang="cs-CZ" dirty="0"/>
              <a:t>OC – (CH</a:t>
            </a:r>
            <a:r>
              <a:rPr lang="cs-CZ" baseline="-25000" dirty="0"/>
              <a:t>2</a:t>
            </a:r>
            <a:r>
              <a:rPr lang="cs-CZ" dirty="0"/>
              <a:t>)</a:t>
            </a:r>
            <a:r>
              <a:rPr lang="cs-CZ" baseline="-25000" dirty="0"/>
              <a:t>14</a:t>
            </a:r>
            <a:r>
              <a:rPr lang="cs-CZ" dirty="0"/>
              <a:t>-CH</a:t>
            </a:r>
            <a:r>
              <a:rPr lang="cs-CZ" baseline="-25000" dirty="0"/>
              <a:t>3</a:t>
            </a:r>
            <a:r>
              <a:rPr lang="cs-CZ" dirty="0"/>
              <a:t>	CH</a:t>
            </a:r>
            <a:r>
              <a:rPr lang="cs-CZ" baseline="-25000" dirty="0"/>
              <a:t>2</a:t>
            </a:r>
            <a:r>
              <a:rPr lang="cs-CZ" dirty="0"/>
              <a:t>-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OOC</a:t>
            </a:r>
            <a:r>
              <a:rPr lang="cs-CZ" dirty="0"/>
              <a:t>-(CH</a:t>
            </a:r>
            <a:r>
              <a:rPr lang="cs-CZ" baseline="-25000" dirty="0"/>
              <a:t>2</a:t>
            </a:r>
            <a:r>
              <a:rPr lang="cs-CZ" dirty="0"/>
              <a:t>)</a:t>
            </a:r>
            <a:r>
              <a:rPr lang="cs-CZ" baseline="-25000" dirty="0"/>
              <a:t>14</a:t>
            </a:r>
            <a:r>
              <a:rPr lang="cs-CZ" dirty="0"/>
              <a:t>-CH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-	O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cs-CZ" dirty="0"/>
              <a:t>	+	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HO</a:t>
            </a:r>
            <a:r>
              <a:rPr lang="cs-CZ" dirty="0">
                <a:solidFill>
                  <a:prstClr val="black"/>
                </a:solidFill>
              </a:rPr>
              <a:t>OC – (CH</a:t>
            </a:r>
            <a:r>
              <a:rPr lang="cs-CZ" baseline="-25000" dirty="0">
                <a:solidFill>
                  <a:prstClr val="black"/>
                </a:solidFill>
              </a:rPr>
              <a:t>2</a:t>
            </a:r>
            <a:r>
              <a:rPr lang="cs-CZ" dirty="0">
                <a:solidFill>
                  <a:prstClr val="black"/>
                </a:solidFill>
              </a:rPr>
              <a:t>)</a:t>
            </a:r>
            <a:r>
              <a:rPr lang="cs-CZ" baseline="-25000" dirty="0">
                <a:solidFill>
                  <a:prstClr val="black"/>
                </a:solidFill>
              </a:rPr>
              <a:t>14</a:t>
            </a:r>
            <a:r>
              <a:rPr lang="cs-CZ" dirty="0">
                <a:solidFill>
                  <a:prstClr val="black"/>
                </a:solidFill>
              </a:rPr>
              <a:t>-CH</a:t>
            </a:r>
            <a:r>
              <a:rPr lang="cs-CZ" baseline="-25000" dirty="0">
                <a:solidFill>
                  <a:prstClr val="black"/>
                </a:solidFill>
              </a:rPr>
              <a:t>3 </a:t>
            </a:r>
            <a:r>
              <a:rPr lang="cs-CZ" dirty="0"/>
              <a:t>	CH –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OOC-</a:t>
            </a:r>
            <a:r>
              <a:rPr lang="cs-CZ" dirty="0"/>
              <a:t>(CH</a:t>
            </a:r>
            <a:r>
              <a:rPr lang="cs-CZ" baseline="-25000" dirty="0"/>
              <a:t>2</a:t>
            </a:r>
            <a:r>
              <a:rPr lang="cs-CZ" dirty="0"/>
              <a:t>)</a:t>
            </a:r>
            <a:r>
              <a:rPr lang="cs-CZ" baseline="-25000" dirty="0"/>
              <a:t>14</a:t>
            </a:r>
            <a:r>
              <a:rPr lang="cs-CZ" dirty="0"/>
              <a:t>-CH</a:t>
            </a:r>
            <a:r>
              <a:rPr lang="cs-CZ" baseline="-25000" dirty="0"/>
              <a:t>3</a:t>
            </a:r>
            <a:r>
              <a:rPr lang="cs-CZ" dirty="0"/>
              <a:t>   + 3H</a:t>
            </a:r>
            <a:r>
              <a:rPr lang="cs-CZ" baseline="-25000" dirty="0"/>
              <a:t>2</a:t>
            </a:r>
            <a:r>
              <a:rPr lang="cs-CZ" dirty="0"/>
              <a:t>O	</a:t>
            </a:r>
          </a:p>
          <a:p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- O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cs-CZ" dirty="0"/>
              <a:t>		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HO</a:t>
            </a:r>
            <a:r>
              <a:rPr lang="cs-CZ" dirty="0">
                <a:solidFill>
                  <a:prstClr val="black"/>
                </a:solidFill>
              </a:rPr>
              <a:t>OC – (CH</a:t>
            </a:r>
            <a:r>
              <a:rPr lang="cs-CZ" baseline="-25000" dirty="0">
                <a:solidFill>
                  <a:prstClr val="black"/>
                </a:solidFill>
              </a:rPr>
              <a:t>2</a:t>
            </a:r>
            <a:r>
              <a:rPr lang="cs-CZ" dirty="0">
                <a:solidFill>
                  <a:prstClr val="black"/>
                </a:solidFill>
              </a:rPr>
              <a:t>)</a:t>
            </a:r>
            <a:r>
              <a:rPr lang="cs-CZ" baseline="-25000" dirty="0">
                <a:solidFill>
                  <a:prstClr val="black"/>
                </a:solidFill>
              </a:rPr>
              <a:t>14</a:t>
            </a:r>
            <a:r>
              <a:rPr lang="cs-CZ" dirty="0">
                <a:solidFill>
                  <a:prstClr val="black"/>
                </a:solidFill>
              </a:rPr>
              <a:t>-CH</a:t>
            </a:r>
            <a:r>
              <a:rPr lang="cs-CZ" baseline="-25000" dirty="0">
                <a:solidFill>
                  <a:prstClr val="black"/>
                </a:solidFill>
              </a:rPr>
              <a:t>3 </a:t>
            </a:r>
            <a:r>
              <a:rPr lang="cs-CZ" dirty="0"/>
              <a:t>	CH</a:t>
            </a:r>
            <a:r>
              <a:rPr lang="cs-CZ" baseline="-25000" dirty="0"/>
              <a:t>2</a:t>
            </a:r>
            <a:r>
              <a:rPr lang="cs-CZ" dirty="0"/>
              <a:t>-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OOC</a:t>
            </a:r>
            <a:r>
              <a:rPr lang="cs-CZ" dirty="0"/>
              <a:t>-(CH</a:t>
            </a:r>
            <a:r>
              <a:rPr lang="cs-CZ" baseline="-25000" dirty="0"/>
              <a:t>2</a:t>
            </a:r>
            <a:r>
              <a:rPr lang="cs-CZ" dirty="0"/>
              <a:t>)</a:t>
            </a:r>
            <a:r>
              <a:rPr lang="cs-CZ" baseline="-25000" dirty="0"/>
              <a:t>14</a:t>
            </a:r>
            <a:r>
              <a:rPr lang="cs-CZ" dirty="0"/>
              <a:t>-CH</a:t>
            </a:r>
            <a:r>
              <a:rPr lang="cs-CZ" baseline="-25000" dirty="0"/>
              <a:t>3</a:t>
            </a:r>
          </a:p>
          <a:p>
            <a:pPr marL="0" indent="0">
              <a:buNone/>
            </a:pPr>
            <a:r>
              <a:rPr lang="cs-CZ" baseline="-25000" dirty="0"/>
              <a:t>								ESTER</a:t>
            </a:r>
          </a:p>
          <a:p>
            <a:pPr lvl="8"/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9B42222-525C-4E83-BC70-4255CEBE290B}"/>
              </a:ext>
            </a:extLst>
          </p:cNvPr>
          <p:cNvCxnSpPr/>
          <p:nvPr/>
        </p:nvCxnSpPr>
        <p:spPr>
          <a:xfrm>
            <a:off x="1234911" y="4242062"/>
            <a:ext cx="0" cy="197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39EE152-3F31-4096-BE7B-35D383884319}"/>
              </a:ext>
            </a:extLst>
          </p:cNvPr>
          <p:cNvCxnSpPr/>
          <p:nvPr/>
        </p:nvCxnSpPr>
        <p:spPr>
          <a:xfrm>
            <a:off x="1225484" y="4775986"/>
            <a:ext cx="0" cy="1448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B2BD47F-F63B-48B1-9B3F-8BE227F5256E}"/>
              </a:ext>
            </a:extLst>
          </p:cNvPr>
          <p:cNvCxnSpPr/>
          <p:nvPr/>
        </p:nvCxnSpPr>
        <p:spPr>
          <a:xfrm>
            <a:off x="7466029" y="4242062"/>
            <a:ext cx="0" cy="197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05EBBAB-295C-45CE-92E5-FF59C5B6409B}"/>
              </a:ext>
            </a:extLst>
          </p:cNvPr>
          <p:cNvCxnSpPr/>
          <p:nvPr/>
        </p:nvCxnSpPr>
        <p:spPr>
          <a:xfrm>
            <a:off x="7466029" y="4775986"/>
            <a:ext cx="0" cy="1448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83E39EA-0DB9-4718-BBD9-01ED46073781}"/>
              </a:ext>
            </a:extLst>
          </p:cNvPr>
          <p:cNvCxnSpPr/>
          <p:nvPr/>
        </p:nvCxnSpPr>
        <p:spPr>
          <a:xfrm>
            <a:off x="6834433" y="4637988"/>
            <a:ext cx="4147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B05604D-EE05-4C92-A145-795015A0E97E}"/>
              </a:ext>
            </a:extLst>
          </p:cNvPr>
          <p:cNvCxnSpPr/>
          <p:nvPr/>
        </p:nvCxnSpPr>
        <p:spPr>
          <a:xfrm>
            <a:off x="5213023" y="3099014"/>
            <a:ext cx="11029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8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B208D-E096-4C02-A021-359B46D0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TUKY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FF494B1-1A46-4297-86E3-83513C79D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PEVNÉ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1798662-BB88-4708-85EC-9A321CA1E5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064" y="2631593"/>
            <a:ext cx="2466975" cy="1847850"/>
          </a:xfrm>
          <a:prstGeom prst="rect">
            <a:avLst/>
          </a:prstGeo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9813342-F0F8-4B26-AB2B-A75E9A85E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KAPALNÉ</a:t>
            </a:r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3AC7D89C-C05B-488D-8ECF-1DADBB51051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83980"/>
            <a:ext cx="2619375" cy="17430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5106B32-D65A-45E4-A024-478E1F0C8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244" y="4531569"/>
            <a:ext cx="2060627" cy="22252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EB45D30-3138-4903-B823-503BB9E13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012" y="2827284"/>
            <a:ext cx="1908213" cy="16521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142A4E4-2EFF-4387-9FB2-21C106971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0557" y="821401"/>
            <a:ext cx="2552700" cy="17907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11AC9D8-68C1-4A96-AADA-3A6D8F86D9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398" y="4680352"/>
            <a:ext cx="2200275" cy="20764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E291A99-A397-4D90-94E9-5DE85EE631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3781" y="2865290"/>
            <a:ext cx="3315692" cy="194641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703B198-6970-464E-8E58-B0251B39B2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3481" y="4411459"/>
            <a:ext cx="2400300" cy="24003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C890FF8-76AE-4E41-AD48-42B873E95F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6094" y="5147077"/>
            <a:ext cx="2838450" cy="16097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4D437C4-B8A4-4824-9A0D-A454014228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6935" y="251526"/>
            <a:ext cx="2847975" cy="16002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37AAC92-4041-455E-9B42-3C49C56C6A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82561" y="67067"/>
            <a:ext cx="2400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FED66-952F-4DED-8686-AB293848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Ztužené tuky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08182D-5A37-446C-A096-57FFA69A6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rostlinných olejů</a:t>
            </a:r>
          </a:p>
          <a:p>
            <a:r>
              <a:rPr lang="cs-CZ" dirty="0"/>
              <a:t>ztužováním za pomocí vodíku, teploty a tlaku</a:t>
            </a:r>
          </a:p>
          <a:p>
            <a:r>
              <a:rPr lang="cs-CZ" dirty="0"/>
              <a:t>delší trvanlivost, bez zápachu</a:t>
            </a:r>
          </a:p>
          <a:p>
            <a:r>
              <a:rPr lang="cs-CZ" dirty="0"/>
              <a:t>MARGARÍNY, TUKY NA PEČENÍ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A3A372-FC64-45AB-AAE2-BD11E0D6C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035" y="322317"/>
            <a:ext cx="4112591" cy="27367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8628598-2BB7-47B3-9F22-0F799F989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894" y="3782472"/>
            <a:ext cx="3346906" cy="25525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079BFDE-C3F6-41CF-978E-1C6AD9F39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45" y="4127729"/>
            <a:ext cx="3324260" cy="21841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BF674D-7702-4AAF-84AB-2CCBE3DEC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107" y="4127729"/>
            <a:ext cx="3324260" cy="24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7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40937-82B1-486C-9FC8-7F48BBE6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Využití tuků a olejů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668C4A-5477-4B11-A981-CC8669EFC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mýdla</a:t>
            </a:r>
          </a:p>
          <a:p>
            <a:r>
              <a:rPr lang="cs-CZ" dirty="0"/>
              <a:t>šampóny</a:t>
            </a:r>
          </a:p>
          <a:p>
            <a:r>
              <a:rPr lang="cs-CZ" dirty="0"/>
              <a:t>krémy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805809-CA84-4C42-907E-2AC70CAD5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074" y="1393032"/>
            <a:ext cx="2400300" cy="24003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C6354B7-9CBF-44C4-A8D9-F0D94F5A3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795" y="1393032"/>
            <a:ext cx="2143125" cy="21431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BA5C5ED-B534-4053-AFAD-A9031EA0E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917" y="681037"/>
            <a:ext cx="2400300" cy="24003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CEFE990-66F3-4194-BC23-BEF063796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809" y="3911600"/>
            <a:ext cx="2400300" cy="24003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8402E86-3AF7-40A9-874A-617BD5690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912" y="4001294"/>
            <a:ext cx="3764851" cy="25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9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B7D57-6E3E-4AD9-AF8A-89C9CD9F0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Sacharidy</a:t>
            </a:r>
            <a:br>
              <a:rPr lang="cs-CZ" dirty="0"/>
            </a:br>
            <a:r>
              <a:rPr lang="cs-CZ" dirty="0"/>
              <a:t>(uhlovodany, uhlohydráty)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2A30E0-A7CC-440B-968D-52DCFED7C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2952"/>
            <a:ext cx="9144000" cy="1194847"/>
          </a:xfrm>
        </p:spPr>
        <p:txBody>
          <a:bodyPr/>
          <a:lstStyle/>
          <a:p>
            <a:r>
              <a:rPr lang="cs-CZ" dirty="0"/>
              <a:t> přírodní organické látky složené z atomů C, H, O</a:t>
            </a:r>
          </a:p>
        </p:txBody>
      </p:sp>
    </p:spTree>
    <p:extLst>
      <p:ext uri="{BB962C8B-B14F-4D97-AF65-F5344CB8AC3E}">
        <p14:creationId xmlns:p14="http://schemas.microsoft.com/office/powerpoint/2010/main" val="18498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7ED01-8BEC-4C6B-8DB5-A97C69E8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sacharidů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348894-94D3-424D-9EF9-480F51FB0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Jednoduché = MONOSACHARIDY = cukry</a:t>
            </a:r>
          </a:p>
          <a:p>
            <a:pPr lvl="2"/>
            <a:r>
              <a:rPr lang="cs-CZ" dirty="0"/>
              <a:t>GLUKOSA, FRUKTOSA, GALAKTOSA</a:t>
            </a:r>
          </a:p>
          <a:p>
            <a:pPr lvl="2"/>
            <a:r>
              <a:rPr lang="cs-CZ" dirty="0"/>
              <a:t>1 stavební  jednotka uzavřená do kruhu</a:t>
            </a:r>
          </a:p>
          <a:p>
            <a:pPr lvl="2"/>
            <a:r>
              <a:rPr lang="cs-CZ" dirty="0"/>
              <a:t>6 atomů uhlíku a vždy více skupin -OH</a:t>
            </a:r>
          </a:p>
          <a:p>
            <a:endParaRPr lang="cs-CZ" dirty="0"/>
          </a:p>
          <a:p>
            <a:r>
              <a:rPr lang="cs-CZ" dirty="0"/>
              <a:t>Složitější </a:t>
            </a:r>
          </a:p>
          <a:p>
            <a:pPr lvl="1"/>
            <a:r>
              <a:rPr lang="cs-CZ" dirty="0"/>
              <a:t>DISACHARIDY</a:t>
            </a:r>
          </a:p>
          <a:p>
            <a:pPr lvl="2"/>
            <a:r>
              <a:rPr lang="cs-CZ" dirty="0"/>
              <a:t>SACHARÓZA, MALTÓZA, LAKTÓZA</a:t>
            </a:r>
          </a:p>
          <a:p>
            <a:pPr lvl="2"/>
            <a:r>
              <a:rPr lang="cs-CZ" dirty="0"/>
              <a:t>2 STAVEBNÍ  jednotky monosacharidů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POLYSACHARIDY</a:t>
            </a:r>
          </a:p>
          <a:p>
            <a:pPr lvl="2"/>
            <a:r>
              <a:rPr lang="cs-CZ" dirty="0"/>
              <a:t>ŠKROB, CELULÓZA</a:t>
            </a:r>
          </a:p>
          <a:p>
            <a:pPr lvl="2"/>
            <a:r>
              <a:rPr lang="cs-CZ" dirty="0"/>
              <a:t>Velký počet stavebních jednotek</a:t>
            </a:r>
          </a:p>
        </p:txBody>
      </p:sp>
    </p:spTree>
    <p:extLst>
      <p:ext uri="{BB962C8B-B14F-4D97-AF65-F5344CB8AC3E}">
        <p14:creationId xmlns:p14="http://schemas.microsoft.com/office/powerpoint/2010/main" val="273357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B1150-6AD1-476D-BB66-11483E57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MONOSACHARIDY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9985B3-4A19-4DBD-992F-18AC484D2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600" dirty="0">
                <a:solidFill>
                  <a:srgbClr val="FFC000">
                    <a:lumMod val="75000"/>
                  </a:srgbClr>
                </a:solidFill>
              </a:rPr>
              <a:t>GLUKOSA  </a:t>
            </a:r>
            <a:r>
              <a:rPr lang="cs-CZ" sz="2600" dirty="0">
                <a:solidFill>
                  <a:prstClr val="black"/>
                </a:solidFill>
              </a:rPr>
              <a:t>          C</a:t>
            </a:r>
            <a:r>
              <a:rPr lang="cs-CZ" sz="2600" baseline="-25000" dirty="0">
                <a:solidFill>
                  <a:prstClr val="black"/>
                </a:solidFill>
              </a:rPr>
              <a:t>6</a:t>
            </a:r>
            <a:r>
              <a:rPr lang="cs-CZ" sz="2600" dirty="0">
                <a:solidFill>
                  <a:prstClr val="black"/>
                </a:solidFill>
              </a:rPr>
              <a:t>H</a:t>
            </a:r>
            <a:r>
              <a:rPr lang="cs-CZ" sz="2600" baseline="-25000" dirty="0">
                <a:solidFill>
                  <a:prstClr val="black"/>
                </a:solidFill>
              </a:rPr>
              <a:t>12</a:t>
            </a:r>
            <a:r>
              <a:rPr lang="cs-CZ" sz="2600" dirty="0">
                <a:solidFill>
                  <a:prstClr val="black"/>
                </a:solidFill>
              </a:rPr>
              <a:t>O</a:t>
            </a:r>
            <a:r>
              <a:rPr lang="cs-CZ" sz="2600" baseline="-25000" dirty="0">
                <a:solidFill>
                  <a:prstClr val="black"/>
                </a:solidFill>
              </a:rPr>
              <a:t>6</a:t>
            </a:r>
            <a:endParaRPr lang="cs-CZ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2600" dirty="0">
                <a:solidFill>
                  <a:prstClr val="black"/>
                </a:solidFill>
              </a:rPr>
              <a:t>= hroznový cukr, KREVNÍ CUKR</a:t>
            </a:r>
          </a:p>
          <a:p>
            <a:pPr lvl="0"/>
            <a:r>
              <a:rPr lang="cs-CZ" sz="2600" dirty="0">
                <a:solidFill>
                  <a:prstClr val="black"/>
                </a:solidFill>
              </a:rPr>
              <a:t>sladká, rozpustná ve vodě, bílá krystalická látka</a:t>
            </a:r>
          </a:p>
          <a:p>
            <a:pPr lvl="0"/>
            <a:r>
              <a:rPr lang="cs-CZ" sz="2600" dirty="0">
                <a:solidFill>
                  <a:prstClr val="black"/>
                </a:solidFill>
              </a:rPr>
              <a:t>zdroj energie v tělech rostlin a živočichů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120F67-2128-4D59-8D60-F1001707A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650" y="1264420"/>
            <a:ext cx="3320150" cy="238596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4A8B1B1-C027-43C9-A92E-F27945388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63" t="25640" r="21771" b="22392"/>
          <a:stretch/>
        </p:blipFill>
        <p:spPr>
          <a:xfrm>
            <a:off x="6759018" y="3441768"/>
            <a:ext cx="2582945" cy="33455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582839-4DD8-4D61-AF2C-17736AD3B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56371"/>
            <a:ext cx="2400300" cy="21717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3531734-8AD5-4524-885C-DDDE90E79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609" y="3911600"/>
            <a:ext cx="2400300" cy="24003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B994B81-025A-4F72-BC27-9EE8BF55E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1963" y="408972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5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562</Words>
  <Application>Microsoft Office PowerPoint</Application>
  <PresentationFormat>Širokoúhlá obrazovka</PresentationFormat>
  <Paragraphs>178</Paragraphs>
  <Slides>19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Worksheet</vt:lpstr>
      <vt:lpstr>Kontrola DÚ</vt:lpstr>
      <vt:lpstr>Opakování lipidy</vt:lpstr>
      <vt:lpstr>Lipidy  - tuky, oleje, vosky </vt:lpstr>
      <vt:lpstr>TUKY</vt:lpstr>
      <vt:lpstr>Ztužené tuky</vt:lpstr>
      <vt:lpstr>Využití tuků a olejů</vt:lpstr>
      <vt:lpstr>Sacharidy (uhlovodany, uhlohydráty)</vt:lpstr>
      <vt:lpstr>Rozdělení sacharidů</vt:lpstr>
      <vt:lpstr>MONOSACHARIDY</vt:lpstr>
      <vt:lpstr>Vzorec glukosy</vt:lpstr>
      <vt:lpstr>MONOSACHARIDY</vt:lpstr>
      <vt:lpstr>Glukosa - využití</vt:lpstr>
      <vt:lpstr>Vyšší hladina cukru v krvi</vt:lpstr>
      <vt:lpstr>MONOSACHARIDY</vt:lpstr>
      <vt:lpstr>Rozdíl ve vzorcích- od glukózy se liší postavením ketonové skupiny          c=o - </vt:lpstr>
      <vt:lpstr>MONOSACHARIDY</vt:lpstr>
      <vt:lpstr>Sacharidy (zápis)</vt:lpstr>
      <vt:lpstr>DÚ z online hodiny</vt:lpstr>
      <vt:lpstr>DÚ z online hodiny – str. 82- 83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Sacharidy</dc:title>
  <dc:creator>Dagmar Hegrová</dc:creator>
  <cp:lastModifiedBy>Zbyněk Koláčný</cp:lastModifiedBy>
  <cp:revision>18</cp:revision>
  <dcterms:created xsi:type="dcterms:W3CDTF">2021-01-27T09:17:07Z</dcterms:created>
  <dcterms:modified xsi:type="dcterms:W3CDTF">2021-01-28T11:02:01Z</dcterms:modified>
</cp:coreProperties>
</file>